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4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85" r:id="rId12"/>
    <p:sldId id="281" r:id="rId13"/>
    <p:sldId id="275" r:id="rId14"/>
    <p:sldId id="274" r:id="rId15"/>
    <p:sldId id="297" r:id="rId16"/>
    <p:sldId id="298" r:id="rId17"/>
    <p:sldId id="293" r:id="rId18"/>
    <p:sldId id="294" r:id="rId19"/>
    <p:sldId id="295" r:id="rId20"/>
    <p:sldId id="296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433" autoAdjust="0"/>
  </p:normalViewPr>
  <p:slideViewPr>
    <p:cSldViewPr snapToGrid="0">
      <p:cViewPr>
        <p:scale>
          <a:sx n="122" d="100"/>
          <a:sy n="122" d="100"/>
        </p:scale>
        <p:origin x="-9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4A78-714D-4B55-B339-46791A185134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1CA1-AFCD-45B1-BEEA-18F1EE7FA0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738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4A78-714D-4B55-B339-46791A185134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1CA1-AFCD-45B1-BEEA-18F1EE7FA0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42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4A78-714D-4B55-B339-46791A185134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1CA1-AFCD-45B1-BEEA-18F1EE7FA0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069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4A78-714D-4B55-B339-46791A185134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1CA1-AFCD-45B1-BEEA-18F1EE7FA0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784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4A78-714D-4B55-B339-46791A185134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1CA1-AFCD-45B1-BEEA-18F1EE7FA0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707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4A78-714D-4B55-B339-46791A185134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1CA1-AFCD-45B1-BEEA-18F1EE7FA0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110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4A78-714D-4B55-B339-46791A185134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1CA1-AFCD-45B1-BEEA-18F1EE7FA0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93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4A78-714D-4B55-B339-46791A185134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1CA1-AFCD-45B1-BEEA-18F1EE7FA0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239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4A78-714D-4B55-B339-46791A185134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1CA1-AFCD-45B1-BEEA-18F1EE7FA0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88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4A78-714D-4B55-B339-46791A185134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1CA1-AFCD-45B1-BEEA-18F1EE7FA0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626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24A78-714D-4B55-B339-46791A185134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1CA1-AFCD-45B1-BEEA-18F1EE7FA0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898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24A78-714D-4B55-B339-46791A185134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11CA1-AFCD-45B1-BEEA-18F1EE7FA0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991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korabel.ru/filemanager/IMAGES/0/39/39909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hyperlink" Target="https://www.korabel.ru/filemanager/IMAGES/0/39/39914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www.korabel.ru/filemanager/IMAGES/0/39/39912.jpg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501" y="-327019"/>
            <a:ext cx="84460800" cy="47509200"/>
          </a:xfrm>
          <a:prstGeom prst="rect">
            <a:avLst/>
          </a:prstGeom>
        </p:spPr>
      </p:pic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95" y="1468073"/>
            <a:ext cx="10899483" cy="2877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6730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68" y="164758"/>
            <a:ext cx="10692713" cy="6400800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608025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22" y="82378"/>
            <a:ext cx="11714205" cy="1812325"/>
          </a:xfrm>
          <a:ln w="38100">
            <a:solidFill>
              <a:srgbClr val="0070C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288325" y="280086"/>
            <a:ext cx="116483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Буксиры - толкачи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81 проекта, мощностью 1492 кВт.,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предназначенные для толкания сухогрузных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барж 82 проекта, грузоподъёмностью 4200 </a:t>
            </a: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тонн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97" y="1935892"/>
            <a:ext cx="10223157" cy="481647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063732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Picture 4" descr="https://www.aoosk.ru/upload/resize_cache/iblock/f76/620_413_2/81_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79" y="172994"/>
            <a:ext cx="11582399" cy="6540844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374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71" y="365125"/>
            <a:ext cx="11219934" cy="6085102"/>
          </a:xfr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767202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37" y="477795"/>
            <a:ext cx="10931611" cy="600538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798557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9" y="115330"/>
            <a:ext cx="11796582" cy="1649933"/>
          </a:xfrm>
        </p:spPr>
      </p:pic>
      <p:sp>
        <p:nvSpPr>
          <p:cNvPr id="7" name="Прямоугольник 6"/>
          <p:cNvSpPr/>
          <p:nvPr/>
        </p:nvSpPr>
        <p:spPr>
          <a:xfrm>
            <a:off x="123569" y="365123"/>
            <a:ext cx="116400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Arial Black" panose="020B0A04020102020204" pitchFamily="34" charset="0"/>
              </a:rPr>
              <a:t>Акватория р. </a:t>
            </a:r>
            <a:r>
              <a:rPr lang="ru-RU" sz="4000" dirty="0" err="1">
                <a:solidFill>
                  <a:schemeClr val="bg1"/>
                </a:solidFill>
                <a:latin typeface="Arial Black" panose="020B0A04020102020204" pitchFamily="34" charset="0"/>
              </a:rPr>
              <a:t>Ягорба</a:t>
            </a:r>
            <a:r>
              <a:rPr lang="ru-RU" sz="4000" dirty="0">
                <a:solidFill>
                  <a:schemeClr val="bg1"/>
                </a:solidFill>
                <a:latin typeface="Arial Black" panose="020B0A04020102020204" pitchFamily="34" charset="0"/>
              </a:rPr>
              <a:t>, Череповец.</a:t>
            </a:r>
            <a:br>
              <a:rPr lang="ru-RU" sz="40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4000" dirty="0">
                <a:solidFill>
                  <a:schemeClr val="bg1"/>
                </a:solidFill>
                <a:latin typeface="Arial Black" panose="020B0A04020102020204" pitchFamily="34" charset="0"/>
              </a:rPr>
              <a:t> Флот на зимнем отстое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945" y="2015055"/>
            <a:ext cx="5445211" cy="467909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9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41" y="2015055"/>
            <a:ext cx="6075404" cy="467909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38917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96462" y="432489"/>
            <a:ext cx="6392563" cy="580767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3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54" y="140043"/>
            <a:ext cx="5502876" cy="631842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26193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28" y="0"/>
            <a:ext cx="11886943" cy="6629786"/>
          </a:xfrm>
          <a:ln w="38100">
            <a:solidFill>
              <a:srgbClr val="0070C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138616" y="271849"/>
            <a:ext cx="87238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     ООО </a:t>
            </a:r>
            <a:r>
              <a:rPr lang="ru-RU" sz="5400" b="1" dirty="0">
                <a:solidFill>
                  <a:schemeClr val="bg1"/>
                </a:solidFill>
                <a:latin typeface="Arial Black" panose="020B0A04020102020204" pitchFamily="34" charset="0"/>
              </a:rPr>
              <a:t>«</a:t>
            </a:r>
            <a:r>
              <a:rPr lang="ru-RU" sz="54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П.ТрансКо</a:t>
            </a:r>
            <a:r>
              <a:rPr lang="ru-RU" sz="5400" b="1" dirty="0">
                <a:solidFill>
                  <a:schemeClr val="bg1"/>
                </a:solidFill>
                <a:latin typeface="Arial Black" panose="020B0A04020102020204" pitchFamily="34" charset="0"/>
              </a:rPr>
              <a:t>»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1319" y="1285103"/>
            <a:ext cx="1126112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Занимается перевозками минерально-строительных </a:t>
            </a: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грузов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(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щебень, отсев)  с карьеров Онежского, Ладожского озер в Москву, Яхрому, Тверь,</a:t>
            </a:r>
            <a:r>
              <a:rPr lang="ru-RU" sz="2400" dirty="0">
                <a:latin typeface="Arial Black" panose="020B0A04020102020204" pitchFamily="34" charset="0"/>
              </a:rPr>
              <a:t>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Кимры, Углич, Ярославль, Городец, Нижний Новгород</a:t>
            </a: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.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endParaRPr lang="ru-RU" sz="2400" dirty="0">
              <a:latin typeface="Arial Black" panose="020B0A04020102020204" pitchFamily="34" charset="0"/>
            </a:endParaRPr>
          </a:p>
          <a:p>
            <a:pPr marL="1714500" lvl="3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За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это время мы перевезли сотни тысяч 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тонн грузов.</a:t>
            </a:r>
          </a:p>
          <a:p>
            <a:endParaRPr lang="ru-RU" sz="2400" dirty="0" smtClean="0">
              <a:latin typeface="Arial Black" panose="020B0A04020102020204" pitchFamily="34" charset="0"/>
            </a:endParaRPr>
          </a:p>
          <a:p>
            <a:pPr marL="342900" indent="-342900" algn="r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Коллектив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компании состоит из настоящих профессионалов своего дела, энергично создающих благоприятный имидж нашего предприятия, как надежного и ответственного партнера. </a:t>
            </a:r>
            <a:endParaRPr lang="ru-RU" sz="2400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endParaRPr lang="ru-RU" sz="24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Члены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экипажей имеют многолетний опыт работы в организации грузоперевозок, что подтверждается высоким качеством оказываемых услуг. 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312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1384" cy="6858000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38897" y="365125"/>
            <a:ext cx="11673017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dirty="0">
                <a:latin typeface="Arial Black" panose="020B0A04020102020204" pitchFamily="34" charset="0"/>
              </a:rPr>
              <a:t>Буксиры данного типа </a:t>
            </a:r>
            <a:r>
              <a:rPr lang="ru-RU" sz="3200" dirty="0">
                <a:solidFill>
                  <a:srgbClr val="FFFF00"/>
                </a:solidFill>
                <a:latin typeface="Arial Black" panose="020B0A04020102020204" pitchFamily="34" charset="0"/>
              </a:rPr>
              <a:t>построены</a:t>
            </a:r>
            <a:r>
              <a:rPr lang="ru-RU" sz="3200" dirty="0">
                <a:latin typeface="Arial Black" panose="020B0A04020102020204" pitchFamily="34" charset="0"/>
              </a:rPr>
              <a:t> </a:t>
            </a:r>
            <a:r>
              <a:rPr lang="ru-RU" sz="3200" dirty="0">
                <a:solidFill>
                  <a:srgbClr val="FFFF00"/>
                </a:solidFill>
                <a:latin typeface="Arial Black" panose="020B0A04020102020204" pitchFamily="34" charset="0"/>
              </a:rPr>
              <a:t>в 2014 -  2015 годах на Средне-Невском судостроительном заводе в г.  Санкт-Петербург,</a:t>
            </a:r>
            <a:r>
              <a:rPr lang="ru-RU" sz="3200" dirty="0">
                <a:latin typeface="Arial Black" panose="020B0A04020102020204" pitchFamily="34" charset="0"/>
              </a:rPr>
              <a:t> п. Понтонный по заказу компании </a:t>
            </a:r>
            <a:r>
              <a:rPr lang="ru-RU" sz="3200" dirty="0" smtClean="0">
                <a:latin typeface="Arial Black" panose="020B0A04020102020204" pitchFamily="34" charset="0"/>
              </a:rPr>
              <a:t>ООО «</a:t>
            </a:r>
            <a:r>
              <a:rPr lang="ru-RU" sz="3200" dirty="0" err="1" smtClean="0">
                <a:latin typeface="Arial Black" panose="020B0A04020102020204" pitchFamily="34" charset="0"/>
              </a:rPr>
              <a:t>П.ТрансКо</a:t>
            </a:r>
            <a:r>
              <a:rPr lang="ru-RU" sz="3200" dirty="0" smtClean="0">
                <a:latin typeface="Arial Black" panose="020B0A04020102020204" pitchFamily="34" charset="0"/>
              </a:rPr>
              <a:t>»</a:t>
            </a:r>
            <a:r>
              <a:rPr lang="ru-RU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endParaRPr lang="ru-RU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marL="457200" indent="-457200" algn="r">
              <a:buFont typeface="Wingdings" panose="05000000000000000000" pitchFamily="2" charset="2"/>
              <a:buChar char="q"/>
            </a:pPr>
            <a:r>
              <a:rPr lang="ru-RU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Наши буксиры оснащены современным оборудованием</a:t>
            </a:r>
          </a:p>
          <a:p>
            <a:pPr algn="r"/>
            <a:endParaRPr lang="ru-RU" sz="3200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marL="457200" indent="-457200" algn="r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С</a:t>
            </a:r>
            <a:r>
              <a:rPr lang="ru-RU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корость хода барже – буксирного состава составляет до 9 узлов</a:t>
            </a:r>
          </a:p>
          <a:p>
            <a:pPr algn="r"/>
            <a:endParaRPr lang="ru-RU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Внутренние </a:t>
            </a:r>
            <a:r>
              <a:rPr lang="ru-RU" sz="3200" dirty="0">
                <a:solidFill>
                  <a:srgbClr val="FFFF00"/>
                </a:solidFill>
                <a:latin typeface="Arial Black" panose="020B0A04020102020204" pitchFamily="34" charset="0"/>
              </a:rPr>
              <a:t>помещения судна  максимально удобные для работы и отдыха</a:t>
            </a:r>
          </a:p>
          <a:p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872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www.korabel.ru/filemanager/IMAGES/0/39/small/39909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0" y="222423"/>
            <a:ext cx="5807676" cy="629370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5" name="Объект 7" descr="https://www.korabel.ru/filemanager/IMAGES/0/39/small/39914.jpg">
            <a:hlinkClick r:id="rId4"/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757" y="222423"/>
            <a:ext cx="5675869" cy="629370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87169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5903"/>
            <a:ext cx="12084908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436605"/>
            <a:ext cx="8979243" cy="148281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ООО </a:t>
            </a:r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</a:rPr>
              <a:t>«</a:t>
            </a:r>
            <a:r>
              <a:rPr lang="ru-RU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П.ТрансКо</a:t>
            </a:r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»</a:t>
            </a:r>
            <a:b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27438" y="1919417"/>
            <a:ext cx="9440562" cy="434134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FF00"/>
                </a:solidFill>
                <a:latin typeface="Arial Black" panose="020B0A04020102020204" pitchFamily="34" charset="0"/>
              </a:rPr>
              <a:t>З</a:t>
            </a:r>
            <a:r>
              <a:rPr lang="ru-RU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анимается </a:t>
            </a:r>
            <a:r>
              <a:rPr lang="ru-RU" sz="4000" dirty="0">
                <a:solidFill>
                  <a:srgbClr val="FFFF00"/>
                </a:solidFill>
                <a:latin typeface="Arial Black" panose="020B0A04020102020204" pitchFamily="34" charset="0"/>
              </a:rPr>
              <a:t>речными грузоперевозками с </a:t>
            </a:r>
            <a:endParaRPr lang="ru-RU" sz="4000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r>
              <a:rPr lang="ru-RU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мая 2015 год</a:t>
            </a:r>
          </a:p>
          <a:p>
            <a:endParaRPr lang="ru-RU" sz="36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rPr>
              <a:t>Основной вид деятельности – </a:t>
            </a:r>
            <a:b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rPr>
              <a:t>Деятельность внутреннего водного грузового транспорта (ОКВЭД 50.40)</a:t>
            </a:r>
            <a:endParaRPr lang="ru-RU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501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6" descr="https://www.korabel.ru/filemanager/IMAGES/0/39/small/39912.jpg">
            <a:hlinkClick r:id="rId2"/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14" y="172995"/>
            <a:ext cx="10503243" cy="639256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345258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34"/>
            <a:ext cx="12191999" cy="778977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15331" y="74141"/>
            <a:ext cx="120766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Arial Black" panose="020B0A04020102020204" pitchFamily="34" charset="0"/>
              </a:rPr>
              <a:t>Для ООО «</a:t>
            </a:r>
            <a:r>
              <a:rPr lang="ru-RU" sz="3600" dirty="0" err="1">
                <a:latin typeface="Arial Black" panose="020B0A04020102020204" pitchFamily="34" charset="0"/>
              </a:rPr>
              <a:t>П.ТрансКо</a:t>
            </a:r>
            <a:r>
              <a:rPr lang="ru-RU" sz="3600" dirty="0">
                <a:latin typeface="Arial Black" panose="020B0A04020102020204" pitchFamily="34" charset="0"/>
              </a:rPr>
              <a:t>»</a:t>
            </a:r>
            <a:r>
              <a:rPr lang="ru-RU" sz="3600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3600" dirty="0">
                <a:latin typeface="Arial Black" panose="020B0A04020102020204" pitchFamily="34" charset="0"/>
              </a:rPr>
              <a:t>– </a:t>
            </a:r>
            <a:endParaRPr lang="ru-RU" sz="3600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безопасность </a:t>
            </a:r>
            <a:r>
              <a:rPr lang="ru-RU" sz="3600" dirty="0">
                <a:solidFill>
                  <a:srgbClr val="FFFF00"/>
                </a:solidFill>
                <a:latin typeface="Arial Black" panose="020B0A04020102020204" pitchFamily="34" charset="0"/>
              </a:rPr>
              <a:t>превыше </a:t>
            </a:r>
            <a:r>
              <a:rPr lang="ru-RU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всего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5331" y="1326292"/>
            <a:ext cx="120766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Все теплоходы компании проходят ежегодное освидетельствование Российским Классификационным Обществом, осуществляющим постоянное  наблюдение за техническим состоянием </a:t>
            </a:r>
            <a:r>
              <a:rPr lang="ru-RU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судов</a:t>
            </a:r>
            <a:endParaRPr lang="ru-RU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ru-RU" sz="2800" dirty="0" smtClean="0"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 Black" panose="020B0A04020102020204" pitchFamily="34" charset="0"/>
              </a:rPr>
              <a:t>Наличие всех необходимых документов и свидетельств, выданных Российским</a:t>
            </a:r>
            <a:r>
              <a:rPr lang="ru-RU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latin typeface="Arial Black" panose="020B0A04020102020204" pitchFamily="34" charset="0"/>
              </a:rPr>
              <a:t>Классификационным Обществом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5331" y="4740994"/>
            <a:ext cx="1207666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FFFF00"/>
                </a:solidFill>
                <a:latin typeface="Arial Black" panose="020B0A04020102020204" pitchFamily="34" charset="0"/>
              </a:rPr>
              <a:t>Дипломированные кадры:</a:t>
            </a:r>
          </a:p>
          <a:p>
            <a:endParaRPr lang="ru-RU" sz="20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marL="342900" indent="-342900" algn="r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П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еред началом навигации все суда укомплектовываются опытными и высококвалифицированными кадрами с наличием необходимых дипломов, свидетельств, медицинских книжек.</a:t>
            </a:r>
            <a:endParaRPr lang="ru-RU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18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65"/>
            <a:ext cx="12192000" cy="680033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" y="140043"/>
            <a:ext cx="119366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solidFill>
                  <a:srgbClr val="FFFF00"/>
                </a:solidFill>
                <a:latin typeface="Arial Black" panose="020B0A04020102020204" pitchFamily="34" charset="0"/>
              </a:rPr>
              <a:t>Система Управления Безопасностью </a:t>
            </a:r>
            <a:endParaRPr lang="ru-RU" sz="2800" b="1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r"/>
            <a: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ООО </a:t>
            </a:r>
            <a:r>
              <a:rPr lang="ru-RU" sz="2800" b="1" dirty="0">
                <a:solidFill>
                  <a:srgbClr val="FFFF00"/>
                </a:solidFill>
                <a:latin typeface="Arial Black" panose="020B0A04020102020204" pitchFamily="34" charset="0"/>
              </a:rPr>
              <a:t>«</a:t>
            </a:r>
            <a:r>
              <a:rPr lang="ru-RU" sz="2800" b="1" dirty="0" err="1">
                <a:solidFill>
                  <a:srgbClr val="FFFF00"/>
                </a:solidFill>
                <a:latin typeface="Arial Black" panose="020B0A04020102020204" pitchFamily="34" charset="0"/>
              </a:rPr>
              <a:t>П.ТрансКо</a:t>
            </a:r>
            <a: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»- 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1805" y="1217262"/>
            <a:ext cx="119531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это  совокупность документированных мер, необходимых для эффективного выполнения требований в области обеспечения безопасности судоходства и предотвращение загрязнения окружающей среды, действий работников судовладельца, включая членов экипажа судна, в случае возникновения связанных с судном опасности, аварийных ситуаций.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3429000"/>
            <a:ext cx="1241442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  <a:latin typeface="Arial Black" panose="020B0A04020102020204" pitchFamily="34" charset="0"/>
              </a:rPr>
              <a:t>Цели и принципы Системы Управления Безопасностью ООО «</a:t>
            </a:r>
            <a:r>
              <a:rPr lang="ru-RU" sz="2800" dirty="0" err="1">
                <a:solidFill>
                  <a:srgbClr val="FFFF00"/>
                </a:solidFill>
                <a:latin typeface="Arial Black" panose="020B0A04020102020204" pitchFamily="34" charset="0"/>
              </a:rPr>
              <a:t>П.ТрансКо</a:t>
            </a:r>
            <a:r>
              <a:rPr lang="ru-RU" sz="2800" dirty="0">
                <a:solidFill>
                  <a:srgbClr val="FFFF00"/>
                </a:solidFill>
                <a:latin typeface="Arial Black" panose="020B0A04020102020204" pitchFamily="34" charset="0"/>
              </a:rPr>
              <a:t>» </a:t>
            </a:r>
            <a:endParaRPr lang="ru-RU" sz="2800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endParaRPr lang="ru-RU" sz="28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Обеспечить 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безопасную для людей и окружающей среды эксплуатацию судна;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Arial Black" panose="020B0A04020102020204" pitchFamily="34" charset="0"/>
              </a:rPr>
              <a:t>Обеспечить для экипажа безопасные условия при нахождении на судне;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Обеспечение безопасного выполнения капитаном судна своих обязанностей;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Arial Black" panose="020B0A04020102020204" pitchFamily="34" charset="0"/>
              </a:rPr>
              <a:t>Обеспечить систематическую оценку возможных рисков и предотвращение любых несчастных случаев или гибели людей, и нанесения вреда окружающей среде или судну;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Обеспечить постоянное улучшение навыков берегового персонала и судового экипажа по обеспечению безопасности, включая готовность к любым аварийным ситуациям.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615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5" y="45308"/>
            <a:ext cx="12002529" cy="676738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86032" y="0"/>
            <a:ext cx="11611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           </a:t>
            </a:r>
            <a:r>
              <a:rPr lang="ru-RU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Работа </a:t>
            </a:r>
            <a:r>
              <a:rPr lang="ru-RU" sz="3600" dirty="0">
                <a:solidFill>
                  <a:srgbClr val="FFFF00"/>
                </a:solidFill>
                <a:latin typeface="Arial Black" panose="020B0A04020102020204" pitchFamily="34" charset="0"/>
              </a:rPr>
              <a:t>в ООО «</a:t>
            </a:r>
            <a:r>
              <a:rPr lang="ru-RU" sz="3600" dirty="0" err="1">
                <a:solidFill>
                  <a:srgbClr val="FFFF00"/>
                </a:solidFill>
                <a:latin typeface="Arial Black" panose="020B0A04020102020204" pitchFamily="34" charset="0"/>
              </a:rPr>
              <a:t>П.ТрансКо</a:t>
            </a:r>
            <a:r>
              <a:rPr lang="ru-RU" sz="3600" dirty="0">
                <a:solidFill>
                  <a:srgbClr val="FFFF00"/>
                </a:solidFill>
                <a:latin typeface="Arial Black" panose="020B0A04020102020204" pitchFamily="34" charset="0"/>
              </a:rPr>
              <a:t>» - это: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703" y="922639"/>
            <a:ext cx="1152473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Работа в сильной, развивающейся 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компании;</a:t>
            </a:r>
          </a:p>
          <a:p>
            <a:pPr marL="285750" lvl="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Собственный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флот – 7 теплоходов и 10 несамоходных </a:t>
            </a: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барж;</a:t>
            </a:r>
          </a:p>
          <a:p>
            <a:pPr marL="285750" lvl="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Официальная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, достойная, стабильная заработная 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плата;</a:t>
            </a:r>
          </a:p>
          <a:p>
            <a:pPr marL="285750" lvl="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Трудоустройство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согласно ТК </a:t>
            </a: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РФ;</a:t>
            </a:r>
          </a:p>
          <a:p>
            <a:pPr marL="285750" lvl="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Премии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по итогам 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года;</a:t>
            </a:r>
          </a:p>
          <a:p>
            <a:pPr marL="285750" lvl="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Ежегодная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индексация заработной </a:t>
            </a: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платы;</a:t>
            </a:r>
          </a:p>
          <a:p>
            <a:pPr marL="285750" lvl="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Доплата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за 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наставничество;</a:t>
            </a:r>
          </a:p>
          <a:p>
            <a:pPr marL="285750" lvl="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Доплата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за недостающего члена </a:t>
            </a: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экипажа;</a:t>
            </a:r>
          </a:p>
          <a:p>
            <a:pPr marL="285750" lvl="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Оплата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проезда (ж/д, авиа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);</a:t>
            </a:r>
          </a:p>
          <a:p>
            <a:pPr marL="285750" lvl="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Стимулирующие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выплаты, согласно </a:t>
            </a: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ЛНА;</a:t>
            </a:r>
          </a:p>
          <a:p>
            <a:pPr marL="285750" lvl="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Колпит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;</a:t>
            </a:r>
          </a:p>
          <a:p>
            <a:pPr marL="285750" lvl="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Оплата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медицинской </a:t>
            </a: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комиссии;</a:t>
            </a:r>
          </a:p>
          <a:p>
            <a:pPr marL="285750" lvl="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Фирменная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спецодежда;</a:t>
            </a:r>
          </a:p>
          <a:p>
            <a:pPr lvl="0">
              <a:lnSpc>
                <a:spcPct val="120000"/>
              </a:lnSpc>
            </a:pP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195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7" y="-32951"/>
            <a:ext cx="11944865" cy="677562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23568" y="-32951"/>
            <a:ext cx="1178011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FFFF00"/>
                </a:solidFill>
                <a:latin typeface="Arial Black" panose="020B0A04020102020204" pitchFamily="34" charset="0"/>
              </a:rPr>
              <a:t>Работа в ООО «</a:t>
            </a:r>
            <a:r>
              <a:rPr lang="ru-RU" sz="4000" dirty="0" err="1">
                <a:solidFill>
                  <a:srgbClr val="FFFF00"/>
                </a:solidFill>
                <a:latin typeface="Arial Black" panose="020B0A04020102020204" pitchFamily="34" charset="0"/>
              </a:rPr>
              <a:t>П.ТрансКо</a:t>
            </a:r>
            <a:r>
              <a:rPr lang="ru-RU" sz="4000" dirty="0">
                <a:solidFill>
                  <a:srgbClr val="FFFF00"/>
                </a:solidFill>
                <a:latin typeface="Arial Black" panose="020B0A04020102020204" pitchFamily="34" charset="0"/>
              </a:rPr>
              <a:t>» - это:</a:t>
            </a:r>
          </a:p>
          <a:p>
            <a:endParaRPr lang="ru-RU" sz="2400" dirty="0"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Прохождение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производственной 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плавательной 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практики на судах компании и получение нового 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профессионального опыта;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Гарантия 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практикантам (проявившим себя во </a:t>
            </a: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время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производственной плавательной практики) </a:t>
            </a: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трудоустройство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после окончания учебного</a:t>
            </a:r>
          </a:p>
          <a:p>
            <a:pPr lvl="0"/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      заведения</a:t>
            </a: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;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 Black" panose="020B0A04020102020204" pitchFamily="3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Назначение наставника, помощь при 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вхождении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в должность, уменьшение дискомфорта в первые    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дни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работы;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Оплачиваемые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учебные отпуска;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 Black" panose="020B0A04020102020204" pitchFamily="3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Перспективы профессионального и карьерного роста 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сильной Компании;</a:t>
            </a:r>
            <a:endParaRPr lang="ru-RU" sz="24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Новые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друзья, общение, приобретение опыта;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Дружный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коллектив;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 Black" panose="020B0A04020102020204" pitchFamily="34" charset="0"/>
              </a:rPr>
              <a:t> 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Корпоративная культура.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5785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2" y="0"/>
            <a:ext cx="12046592" cy="6736361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64757" y="214185"/>
            <a:ext cx="1154944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Arial Black" panose="020B0A04020102020204" pitchFamily="34" charset="0"/>
              </a:rPr>
              <a:t>Многолетнее сотрудничество с учебными </a:t>
            </a:r>
            <a:r>
              <a:rPr lang="ru-RU" sz="4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заведениями</a:t>
            </a:r>
          </a:p>
          <a:p>
            <a:pPr algn="ctr"/>
            <a:endParaRPr lang="ru-RU" sz="40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endParaRPr lang="ru-RU" sz="4000" b="1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endParaRPr lang="ru-RU" sz="40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757" y="1647568"/>
            <a:ext cx="12249665" cy="471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90000"/>
              </a:lnSpc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Велико-</a:t>
            </a:r>
            <a:r>
              <a:rPr lang="ru-RU" sz="2800" dirty="0" err="1">
                <a:solidFill>
                  <a:schemeClr val="bg1"/>
                </a:solidFill>
                <a:latin typeface="Arial Black" panose="020B0A04020102020204" pitchFamily="34" charset="0"/>
              </a:rPr>
              <a:t>Устюгский</a:t>
            </a: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филиал</a:t>
            </a:r>
            <a:r>
              <a:rPr lang="ru-RU" sz="2800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ФГБОУ ВО </a:t>
            </a:r>
            <a:b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«Государственного </a:t>
            </a: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университета морского и речного </a:t>
            </a:r>
            <a:r>
              <a:rPr lang="ru-RU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флота имени адмирала С.О</a:t>
            </a: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. </a:t>
            </a:r>
            <a:r>
              <a:rPr lang="ru-RU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Макарова»</a:t>
            </a:r>
          </a:p>
          <a:p>
            <a:pPr lvl="0">
              <a:lnSpc>
                <a:spcPct val="90000"/>
              </a:lnSpc>
              <a:tabLst>
                <a:tab pos="457200" algn="l"/>
              </a:tabLst>
            </a:pPr>
            <a:endParaRPr lang="ru-RU" sz="28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  <a:tabLst>
                <a:tab pos="457200" algn="l"/>
              </a:tabLst>
            </a:pPr>
            <a:endParaRPr lang="ru-RU" sz="28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285750" lvl="0" indent="-285750">
              <a:lnSpc>
                <a:spcPct val="90000"/>
              </a:lnSpc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ru-RU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Беломорско-Онежский </a:t>
            </a:r>
            <a:r>
              <a:rPr lang="ru-RU" sz="2800" dirty="0">
                <a:solidFill>
                  <a:srgbClr val="FFFF00"/>
                </a:solidFill>
                <a:latin typeface="Arial Black" panose="020B0A04020102020204" pitchFamily="34" charset="0"/>
              </a:rPr>
              <a:t>филиал   ФГБОУ ВО   </a:t>
            </a:r>
            <a:r>
              <a:rPr lang="ru-RU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«Государственного университета </a:t>
            </a:r>
            <a:r>
              <a:rPr lang="ru-RU" sz="2800" dirty="0">
                <a:solidFill>
                  <a:srgbClr val="FFFF00"/>
                </a:solidFill>
                <a:latin typeface="Arial Black" panose="020B0A04020102020204" pitchFamily="34" charset="0"/>
              </a:rPr>
              <a:t>морского и речного флота  имени адмирала </a:t>
            </a:r>
            <a:r>
              <a:rPr lang="ru-RU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С.О</a:t>
            </a:r>
            <a:r>
              <a:rPr lang="ru-RU" sz="2800" dirty="0">
                <a:solidFill>
                  <a:srgbClr val="FFFF00"/>
                </a:solidFill>
                <a:latin typeface="Arial Black" panose="020B0A04020102020204" pitchFamily="34" charset="0"/>
              </a:rPr>
              <a:t>. </a:t>
            </a:r>
            <a:r>
              <a:rPr lang="ru-RU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Макарова»</a:t>
            </a:r>
          </a:p>
          <a:p>
            <a:pPr lvl="0" algn="ctr">
              <a:lnSpc>
                <a:spcPct val="90000"/>
              </a:lnSpc>
              <a:tabLst>
                <a:tab pos="457200" algn="l"/>
              </a:tabLst>
            </a:pPr>
            <a:endParaRPr lang="ru-RU" sz="28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marL="171450" lvl="0" indent="-171450">
              <a:lnSpc>
                <a:spcPct val="90000"/>
              </a:lnSpc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ru-RU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Вологодский </a:t>
            </a: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индустриально-транспортный техникум</a:t>
            </a:r>
          </a:p>
          <a:p>
            <a:pPr algn="ctr">
              <a:lnSpc>
                <a:spcPct val="90000"/>
              </a:lnSpc>
              <a:tabLst>
                <a:tab pos="457200" algn="l"/>
              </a:tabLst>
            </a:pPr>
            <a:endParaRPr lang="ru-RU" sz="2800" dirty="0">
              <a:latin typeface="Arial Black" panose="020B0A04020102020204" pitchFamily="34" charset="0"/>
            </a:endParaRPr>
          </a:p>
          <a:p>
            <a:pPr algn="ctr">
              <a:lnSpc>
                <a:spcPct val="90000"/>
              </a:lnSpc>
              <a:tabLst>
                <a:tab pos="457200" algn="l"/>
              </a:tabLst>
            </a:pPr>
            <a:endParaRPr lang="ru-RU" sz="800" dirty="0">
              <a:latin typeface="Arial Black" panose="020B0A04020102020204" pitchFamily="34" charset="0"/>
            </a:endParaRPr>
          </a:p>
          <a:p>
            <a:pPr lvl="0" algn="ctr">
              <a:lnSpc>
                <a:spcPct val="90000"/>
              </a:lnSpc>
              <a:tabLst>
                <a:tab pos="457200" algn="l"/>
              </a:tabLs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8376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5" y="27099"/>
            <a:ext cx="12529751" cy="68309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83243" y="362465"/>
            <a:ext cx="75211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      ООО </a:t>
            </a:r>
            <a: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  <a:t>«</a:t>
            </a:r>
            <a:r>
              <a:rPr lang="ru-RU" sz="4400" dirty="0" err="1">
                <a:solidFill>
                  <a:srgbClr val="FFFF00"/>
                </a:solidFill>
                <a:latin typeface="Arial Black" panose="020B0A04020102020204" pitchFamily="34" charset="0"/>
              </a:rPr>
              <a:t>П.ТрансКо</a:t>
            </a:r>
            <a: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  <a:t>»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2422" y="1754659"/>
            <a:ext cx="556877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Юридический адрес:</a:t>
            </a:r>
          </a:p>
          <a:p>
            <a:r>
              <a:rPr lang="ru-RU" sz="2000" b="1" dirty="0">
                <a:solidFill>
                  <a:srgbClr val="FFFF00"/>
                </a:solidFill>
                <a:latin typeface="Arial Black" panose="020B0A04020102020204" pitchFamily="34" charset="0"/>
              </a:rPr>
              <a:t>109240, г. Москва, </a:t>
            </a:r>
          </a:p>
          <a:p>
            <a:r>
              <a:rPr lang="ru-RU" sz="2000" b="1" dirty="0">
                <a:solidFill>
                  <a:srgbClr val="FFFF00"/>
                </a:solidFill>
                <a:latin typeface="Arial Black" panose="020B0A04020102020204" pitchFamily="34" charset="0"/>
              </a:rPr>
              <a:t>ул. </a:t>
            </a:r>
            <a:r>
              <a:rPr lang="ru-RU" sz="2000" b="1" dirty="0" err="1">
                <a:solidFill>
                  <a:srgbClr val="FFFF00"/>
                </a:solidFill>
                <a:latin typeface="Arial Black" panose="020B0A04020102020204" pitchFamily="34" charset="0"/>
              </a:rPr>
              <a:t>Николоямская</a:t>
            </a:r>
            <a:r>
              <a:rPr lang="ru-RU" sz="2000" b="1" dirty="0">
                <a:solidFill>
                  <a:srgbClr val="FFFF00"/>
                </a:solidFill>
                <a:latin typeface="Arial Black" panose="020B0A04020102020204" pitchFamily="34" charset="0"/>
              </a:rPr>
              <a:t>, д.13, стр.17, ком.7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Фактический и почтовый адрес:</a:t>
            </a:r>
          </a:p>
          <a:p>
            <a:r>
              <a:rPr lang="ru-RU" sz="2000" b="1" dirty="0">
                <a:solidFill>
                  <a:srgbClr val="FFFF00"/>
                </a:solidFill>
                <a:latin typeface="Arial Black" panose="020B0A04020102020204" pitchFamily="34" charset="0"/>
              </a:rPr>
              <a:t>162604, Вологодская обл., </a:t>
            </a:r>
            <a:r>
              <a:rPr lang="ru-RU" sz="2000" b="1" dirty="0" err="1">
                <a:solidFill>
                  <a:srgbClr val="FFFF00"/>
                </a:solidFill>
                <a:latin typeface="Arial Black" panose="020B0A04020102020204" pitchFamily="34" charset="0"/>
              </a:rPr>
              <a:t>г.Череповец</a:t>
            </a:r>
            <a:r>
              <a:rPr lang="ru-RU" sz="2000" b="1" dirty="0">
                <a:solidFill>
                  <a:srgbClr val="FFFF00"/>
                </a:solidFill>
                <a:latin typeface="Arial Black" panose="020B0A04020102020204" pitchFamily="34" charset="0"/>
              </a:rPr>
              <a:t>, ул. Проезжая, д. 6</a:t>
            </a:r>
          </a:p>
          <a:p>
            <a:r>
              <a:rPr lang="ru-RU" sz="2000" b="1" dirty="0">
                <a:solidFill>
                  <a:srgbClr val="FFFF00"/>
                </a:solidFill>
                <a:latin typeface="Arial Black" panose="020B0A04020102020204" pitchFamily="34" charset="0"/>
              </a:rPr>
              <a:t>Филиал Общества с ограниченной ответственностью "</a:t>
            </a:r>
            <a:r>
              <a:rPr lang="ru-RU" sz="2000" b="1" dirty="0" err="1">
                <a:solidFill>
                  <a:srgbClr val="FFFF00"/>
                </a:solidFill>
                <a:latin typeface="Arial Black" panose="020B0A04020102020204" pitchFamily="34" charset="0"/>
              </a:rPr>
              <a:t>П.ТрансКо</a:t>
            </a:r>
            <a:r>
              <a:rPr lang="ru-RU" sz="2000" b="1" dirty="0">
                <a:solidFill>
                  <a:srgbClr val="FFFF00"/>
                </a:solidFill>
                <a:latin typeface="Arial Black" panose="020B0A04020102020204" pitchFamily="34" charset="0"/>
              </a:rPr>
              <a:t>" </a:t>
            </a:r>
          </a:p>
          <a:p>
            <a:r>
              <a:rPr lang="ru-RU" sz="2000" b="1" dirty="0">
                <a:solidFill>
                  <a:srgbClr val="FFFF00"/>
                </a:solidFill>
                <a:latin typeface="Arial Black" panose="020B0A04020102020204" pitchFamily="34" charset="0"/>
              </a:rPr>
              <a:t>г. Череповец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Режим работы: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ru-RU" sz="2000" dirty="0">
                <a:solidFill>
                  <a:srgbClr val="FFFF00"/>
                </a:solidFill>
                <a:latin typeface="Arial Black" panose="020B0A04020102020204" pitchFamily="34" charset="0"/>
              </a:rPr>
              <a:t>ПН – ЧТ с 08.00 до 17.00</a:t>
            </a:r>
          </a:p>
          <a:p>
            <a:r>
              <a:rPr lang="ru-RU" sz="2000" dirty="0">
                <a:solidFill>
                  <a:srgbClr val="FFFF00"/>
                </a:solidFill>
                <a:latin typeface="Arial Black" panose="020B0A04020102020204" pitchFamily="34" charset="0"/>
              </a:rPr>
              <a:t>ПТ с 08.00 до 16.00</a:t>
            </a:r>
          </a:p>
          <a:p>
            <a:r>
              <a:rPr lang="ru-RU" sz="2000" dirty="0">
                <a:solidFill>
                  <a:srgbClr val="FFFF00"/>
                </a:solidFill>
                <a:latin typeface="Arial Black" panose="020B0A04020102020204" pitchFamily="34" charset="0"/>
              </a:rPr>
              <a:t>Перерыв на обед: с 12.00 до 12.45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66702" y="1754659"/>
            <a:ext cx="5725297" cy="440120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Контакты:</a:t>
            </a:r>
            <a:endParaRPr lang="ru-RU" sz="20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FFFF00"/>
                </a:solidFill>
                <a:latin typeface="Arial Black" panose="020B0A04020102020204" pitchFamily="34" charset="0"/>
              </a:rPr>
              <a:t>Советник генерального директора – 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Белозеров Владимир Витальевич</a:t>
            </a:r>
          </a:p>
          <a:p>
            <a:r>
              <a:rPr lang="ru-RU" sz="2000" dirty="0">
                <a:latin typeface="Arial Black" panose="020B0A04020102020204" pitchFamily="34" charset="0"/>
              </a:rPr>
              <a:t>    (8202) 29-32-52 </a:t>
            </a:r>
          </a:p>
          <a:p>
            <a:r>
              <a:rPr lang="ru-RU" sz="2000" dirty="0">
                <a:latin typeface="Arial Black" panose="020B0A04020102020204" pitchFamily="34" charset="0"/>
              </a:rPr>
              <a:t>   </a:t>
            </a:r>
            <a:r>
              <a:rPr lang="en-US" sz="2000" dirty="0">
                <a:solidFill>
                  <a:schemeClr val="bg1"/>
                </a:solidFill>
                <a:latin typeface="Arial Black" panose="020B0A04020102020204" pitchFamily="34" charset="0"/>
              </a:rPr>
              <a:t>Email</a:t>
            </a:r>
            <a:r>
              <a:rPr lang="ru-RU" sz="2000" dirty="0">
                <a:solidFill>
                  <a:srgbClr val="7030A0"/>
                </a:solidFill>
                <a:latin typeface="Arial Black" panose="020B0A04020102020204" pitchFamily="34" charset="0"/>
              </a:rPr>
              <a:t>: </a:t>
            </a:r>
            <a:r>
              <a:rPr lang="en-US" sz="2000" dirty="0">
                <a:latin typeface="Arial Black" panose="020B0A04020102020204" pitchFamily="34" charset="0"/>
              </a:rPr>
              <a:t>vladimir@ptransco.ru</a:t>
            </a:r>
            <a:endParaRPr lang="ru-RU" sz="2000" dirty="0"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FFFF00"/>
                </a:solidFill>
                <a:latin typeface="Arial Black" panose="020B0A04020102020204" pitchFamily="34" charset="0"/>
              </a:rPr>
              <a:t>Заместитель управляющего филиалом по персоналу – </a:t>
            </a:r>
          </a:p>
          <a:p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    </a:t>
            </a:r>
            <a:r>
              <a:rPr lang="ru-RU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Киндеева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 Светлана Геннадьевна</a:t>
            </a:r>
          </a:p>
          <a:p>
            <a:r>
              <a:rPr lang="ru-RU" sz="2000" dirty="0">
                <a:latin typeface="Arial Black" panose="020B0A04020102020204" pitchFamily="34" charset="0"/>
              </a:rPr>
              <a:t>    8 – 921-064-91-81</a:t>
            </a:r>
          </a:p>
          <a:p>
            <a:r>
              <a:rPr lang="ru-RU" sz="2000" dirty="0">
                <a:solidFill>
                  <a:srgbClr val="7030A0"/>
                </a:solidFill>
                <a:latin typeface="Arial Black" panose="020B0A04020102020204" pitchFamily="34" charset="0"/>
              </a:rPr>
              <a:t>     </a:t>
            </a:r>
            <a:r>
              <a:rPr lang="en-US" sz="2000" dirty="0">
                <a:solidFill>
                  <a:schemeClr val="bg1"/>
                </a:solidFill>
                <a:latin typeface="Arial Black" panose="020B0A04020102020204" pitchFamily="34" charset="0"/>
              </a:rPr>
              <a:t>Email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:</a:t>
            </a:r>
            <a:r>
              <a:rPr lang="en-US" sz="2000" dirty="0">
                <a:latin typeface="Arial Black" panose="020B0A04020102020204" pitchFamily="34" charset="0"/>
              </a:rPr>
              <a:t>kindeeva.sg@ptransco.ru</a:t>
            </a:r>
            <a:endParaRPr lang="ru-RU" sz="2000" dirty="0"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FFFF00"/>
                </a:solidFill>
                <a:latin typeface="Arial Black" panose="020B0A04020102020204" pitchFamily="34" charset="0"/>
              </a:rPr>
              <a:t>Специалист по кадрам – </a:t>
            </a:r>
          </a:p>
          <a:p>
            <a:r>
              <a:rPr lang="ru-RU" sz="2000" dirty="0">
                <a:solidFill>
                  <a:srgbClr val="7030A0"/>
                </a:solidFill>
                <a:latin typeface="Arial Black" panose="020B0A04020102020204" pitchFamily="34" charset="0"/>
              </a:rPr>
              <a:t>    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Сумарокова Ольга Вячеславовна </a:t>
            </a:r>
          </a:p>
          <a:p>
            <a:r>
              <a:rPr lang="ru-RU" sz="2000" dirty="0"/>
              <a:t>         </a:t>
            </a:r>
            <a:r>
              <a:rPr lang="ru-RU" sz="2000" dirty="0">
                <a:latin typeface="Arial Black" panose="020B0A04020102020204" pitchFamily="34" charset="0"/>
              </a:rPr>
              <a:t>8-963-730-98-22</a:t>
            </a:r>
          </a:p>
          <a:p>
            <a:r>
              <a:rPr lang="ru-RU" sz="2000" dirty="0">
                <a:latin typeface="Arial Black" panose="020B0A04020102020204" pitchFamily="34" charset="0"/>
              </a:rPr>
              <a:t>    </a:t>
            </a:r>
            <a:r>
              <a:rPr lang="en-US" sz="2000" dirty="0">
                <a:solidFill>
                  <a:schemeClr val="bg1"/>
                </a:solidFill>
                <a:latin typeface="Arial Black" panose="020B0A04020102020204" pitchFamily="34" charset="0"/>
              </a:rPr>
              <a:t>Email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: </a:t>
            </a:r>
            <a:r>
              <a:rPr lang="en-US" sz="2000" dirty="0">
                <a:latin typeface="Arial Black" panose="020B0A04020102020204" pitchFamily="34" charset="0"/>
              </a:rPr>
              <a:t>sumarokovao@ptransco.ru</a:t>
            </a:r>
            <a:endParaRPr lang="ru-RU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9775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951"/>
            <a:ext cx="12101384" cy="6783859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28367" y="107093"/>
            <a:ext cx="11508259" cy="5163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4400" b="1" i="1" dirty="0" smtClean="0">
              <a:solidFill>
                <a:srgbClr val="FFFF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400" b="1" i="1" dirty="0" smtClean="0">
                <a:solidFill>
                  <a:srgbClr val="FFFF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Надеемся </a:t>
            </a:r>
            <a:r>
              <a:rPr lang="ru-RU" sz="4400" b="1" i="1" dirty="0">
                <a:solidFill>
                  <a:srgbClr val="FFFF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дальнейшее </a:t>
            </a:r>
            <a:r>
              <a:rPr lang="ru-RU" sz="4400" b="1" i="1" dirty="0" smtClean="0">
                <a:solidFill>
                  <a:srgbClr val="FFFF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плодотворное, </a:t>
            </a:r>
            <a:r>
              <a:rPr lang="ru-RU" sz="4400" b="1" i="1" dirty="0">
                <a:solidFill>
                  <a:srgbClr val="FFFF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взаимовыгодное сотрудничество</a:t>
            </a:r>
            <a:endParaRPr lang="ru-RU" sz="4400" dirty="0">
              <a:solidFill>
                <a:srgbClr val="FFFF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i="1" dirty="0">
                <a:solidFill>
                  <a:srgbClr val="FFFF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достижение курсантами новых профессиональных</a:t>
            </a:r>
            <a:r>
              <a:rPr lang="ru-RU" sz="4400" b="1" i="1" dirty="0">
                <a:solidFill>
                  <a:srgbClr val="FFFF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знаний и навыков </a:t>
            </a:r>
            <a:r>
              <a:rPr lang="ru-RU" sz="4400" b="1" i="1" dirty="0">
                <a:solidFill>
                  <a:srgbClr val="FFFF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нашей компани</a:t>
            </a:r>
            <a:r>
              <a:rPr lang="ru-RU" sz="4000" b="1" i="1" dirty="0">
                <a:solidFill>
                  <a:srgbClr val="FFFF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4000" dirty="0">
              <a:solidFill>
                <a:srgbClr val="FFFF0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494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7" y="-43242"/>
            <a:ext cx="12093146" cy="685800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378941" y="3105835"/>
            <a:ext cx="117142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>
                <a:solidFill>
                  <a:srgbClr val="FFFF00"/>
                </a:solidFill>
                <a:latin typeface="Arial Black" panose="020B0A04020102020204" pitchFamily="34" charset="0"/>
              </a:rPr>
              <a:t>ООО </a:t>
            </a:r>
            <a:r>
              <a:rPr lang="ru-RU" sz="6000" smtClean="0">
                <a:solidFill>
                  <a:srgbClr val="FFFF00"/>
                </a:solidFill>
                <a:latin typeface="Arial Black" panose="020B0A04020102020204" pitchFamily="34" charset="0"/>
              </a:rPr>
              <a:t>«П.ТрансКо</a:t>
            </a:r>
            <a:r>
              <a:rPr lang="ru-RU" sz="6000" dirty="0">
                <a:solidFill>
                  <a:srgbClr val="FFFF00"/>
                </a:solidFill>
                <a:latin typeface="Arial Black" panose="020B0A04020102020204" pitchFamily="34" charset="0"/>
              </a:rPr>
              <a:t>» – </a:t>
            </a:r>
            <a:endParaRPr lang="ru-RU" sz="6000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6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путь </a:t>
            </a:r>
            <a:r>
              <a:rPr lang="ru-RU" sz="6000" dirty="0">
                <a:solidFill>
                  <a:srgbClr val="FFFF00"/>
                </a:solidFill>
                <a:latin typeface="Arial Black" panose="020B0A04020102020204" pitchFamily="34" charset="0"/>
              </a:rPr>
              <a:t>к успеху</a:t>
            </a:r>
            <a:endParaRPr lang="ru-RU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699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951"/>
            <a:ext cx="12570940" cy="6792097"/>
          </a:xfrm>
          <a:ln w="38100">
            <a:solidFill>
              <a:srgbClr val="0070C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748613" y="365125"/>
            <a:ext cx="1169876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Arial Black" panose="020B0A04020102020204" pitchFamily="34" charset="0"/>
              </a:rPr>
              <a:t>Наш флот –</a:t>
            </a:r>
            <a:r>
              <a:rPr lang="ru-RU" sz="4000" dirty="0">
                <a:solidFill>
                  <a:srgbClr val="FFFF00"/>
                </a:solidFill>
                <a:latin typeface="Arial Black" panose="020B0A04020102020204" pitchFamily="34" charset="0"/>
              </a:rPr>
              <a:t> буксиры </a:t>
            </a:r>
            <a:r>
              <a:rPr lang="ru-RU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– толкачи</a:t>
            </a:r>
          </a:p>
          <a:p>
            <a:pPr algn="ctr"/>
            <a:r>
              <a:rPr lang="ru-RU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4000" dirty="0">
                <a:solidFill>
                  <a:srgbClr val="FFFF00"/>
                </a:solidFill>
                <a:latin typeface="Arial Black" panose="020B0A04020102020204" pitchFamily="34" charset="0"/>
              </a:rPr>
              <a:t>81 </a:t>
            </a:r>
            <a:r>
              <a:rPr lang="ru-RU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проекта:</a:t>
            </a:r>
            <a:endParaRPr lang="ru-RU" sz="40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r>
              <a:rPr lang="ru-RU" sz="4400" dirty="0" err="1" smtClean="0">
                <a:latin typeface="Arial Black" panose="020B0A04020102020204" pitchFamily="34" charset="0"/>
              </a:rPr>
              <a:t>т/х</a:t>
            </a:r>
            <a:r>
              <a:rPr lang="ru-RU" sz="4400" dirty="0" smtClean="0">
                <a:latin typeface="Arial Black" panose="020B0A04020102020204" pitchFamily="34" charset="0"/>
              </a:rPr>
              <a:t> Альтаир                   </a:t>
            </a:r>
            <a:r>
              <a:rPr lang="ru-RU" sz="4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т/х</a:t>
            </a:r>
            <a:r>
              <a:rPr lang="ru-RU" sz="4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Вега</a:t>
            </a:r>
          </a:p>
          <a:p>
            <a:r>
              <a:rPr lang="ru-RU" sz="4400" dirty="0" smtClean="0">
                <a:latin typeface="Arial Black" panose="020B0A04020102020204" pitchFamily="34" charset="0"/>
              </a:rPr>
              <a:t>            </a:t>
            </a:r>
            <a:r>
              <a:rPr lang="ru-RU" sz="44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т/х</a:t>
            </a:r>
            <a:r>
              <a:rPr lang="ru-RU" sz="4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  <a:t>Сириус</a:t>
            </a:r>
          </a:p>
          <a:p>
            <a:r>
              <a:rPr lang="ru-RU" sz="4400" dirty="0">
                <a:latin typeface="Arial Black" panose="020B0A04020102020204" pitchFamily="34" charset="0"/>
              </a:rPr>
              <a:t> </a:t>
            </a:r>
            <a:r>
              <a:rPr lang="ru-RU" sz="4400" dirty="0" smtClean="0">
                <a:latin typeface="Arial Black" panose="020B0A04020102020204" pitchFamily="34" charset="0"/>
              </a:rPr>
              <a:t>                                </a:t>
            </a:r>
            <a:r>
              <a:rPr lang="ru-RU" sz="4400" dirty="0" err="1" smtClean="0">
                <a:latin typeface="Arial Black" panose="020B0A04020102020204" pitchFamily="34" charset="0"/>
              </a:rPr>
              <a:t>т/х</a:t>
            </a:r>
            <a:r>
              <a:rPr lang="ru-RU" sz="4400" dirty="0" smtClean="0">
                <a:latin typeface="Arial Black" panose="020B0A04020102020204" pitchFamily="34" charset="0"/>
              </a:rPr>
              <a:t> </a:t>
            </a:r>
            <a:r>
              <a:rPr lang="ru-RU" sz="4400" dirty="0">
                <a:latin typeface="Arial Black" panose="020B0A04020102020204" pitchFamily="34" charset="0"/>
              </a:rPr>
              <a:t>Стальной</a:t>
            </a:r>
          </a:p>
          <a:p>
            <a:r>
              <a:rPr lang="ru-RU" sz="4400" dirty="0">
                <a:latin typeface="Arial Black" panose="020B0A04020102020204" pitchFamily="34" charset="0"/>
              </a:rPr>
              <a:t> </a:t>
            </a:r>
            <a:r>
              <a:rPr lang="ru-RU" sz="4400" dirty="0" smtClean="0">
                <a:latin typeface="Arial Black" panose="020B0A04020102020204" pitchFamily="34" charset="0"/>
              </a:rPr>
              <a:t>                </a:t>
            </a:r>
            <a:r>
              <a:rPr lang="ru-RU" sz="44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т/х</a:t>
            </a:r>
            <a:r>
              <a:rPr lang="ru-RU" sz="4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 Толиман</a:t>
            </a:r>
            <a:endParaRPr lang="ru-RU" sz="44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r>
              <a:rPr lang="ru-RU" sz="4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т/х</a:t>
            </a:r>
            <a:r>
              <a:rPr lang="ru-RU" sz="4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4400" dirty="0">
                <a:solidFill>
                  <a:schemeClr val="bg1"/>
                </a:solidFill>
                <a:latin typeface="Arial Black" panose="020B0A04020102020204" pitchFamily="34" charset="0"/>
              </a:rPr>
              <a:t>Череповецкий   </a:t>
            </a:r>
            <a:r>
              <a:rPr lang="ru-RU" sz="4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Металлург</a:t>
            </a:r>
          </a:p>
          <a:p>
            <a:endParaRPr lang="ru-RU" sz="4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4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               т/</a:t>
            </a:r>
            <a:r>
              <a:rPr lang="ru-RU" sz="44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х</a:t>
            </a:r>
            <a:r>
              <a:rPr lang="ru-RU" sz="4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  <a:t>ОТА </a:t>
            </a:r>
            <a:r>
              <a:rPr lang="ru-RU" sz="4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– 953(проект758А)</a:t>
            </a:r>
            <a:endParaRPr lang="ru-RU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11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84" y="208005"/>
            <a:ext cx="10544432" cy="6441989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678295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49" y="228599"/>
            <a:ext cx="10305535" cy="6400801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211295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632" y="197708"/>
            <a:ext cx="10297298" cy="6549081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993377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67" y="142102"/>
            <a:ext cx="10420865" cy="657379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10165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18" y="146221"/>
            <a:ext cx="10659763" cy="6565557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20391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22" y="313038"/>
            <a:ext cx="10480284" cy="6359611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662795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1332</TotalTime>
  <Words>704</Words>
  <Application>Microsoft Office PowerPoint</Application>
  <PresentationFormat>Произвольный</PresentationFormat>
  <Paragraphs>111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ООО «П.ТрансКо»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Пеуша </cp:lastModifiedBy>
  <cp:revision>133</cp:revision>
  <cp:lastPrinted>2024-01-11T05:23:04Z</cp:lastPrinted>
  <dcterms:created xsi:type="dcterms:W3CDTF">2024-01-09T11:30:17Z</dcterms:created>
  <dcterms:modified xsi:type="dcterms:W3CDTF">2024-02-14T06:20:53Z</dcterms:modified>
</cp:coreProperties>
</file>